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7" r:id="rId13"/>
    <p:sldId id="278" r:id="rId14"/>
    <p:sldId id="280" r:id="rId15"/>
    <p:sldId id="279" r:id="rId16"/>
    <p:sldId id="268" r:id="rId17"/>
    <p:sldId id="269" r:id="rId18"/>
    <p:sldId id="270" r:id="rId19"/>
    <p:sldId id="271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B3983-B1B3-4A38-A7D0-E8D382D3F8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C6E510-9DE0-43EF-9370-199DA48424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4F68F3-2489-454A-A4FD-BD72E5FA2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0272-7657-44D1-9E55-AAEBE323A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3AE6A-A035-47C7-90ED-959F8DB63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60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417A3-A9BA-4369-AD9C-B8029AE40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C26A9-C6A3-43B3-B298-081AFA2648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571913-A197-45B6-9643-134F7E7ED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FE3FE-0924-4041-8AE7-D441CE9C8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C67EF3-D04D-4D34-9507-539E67569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337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74DB8-2A15-4B16-B4C2-9361FBEE0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BDAA85-8300-4756-A2B4-63D7EA1D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ECA35-944C-477A-B991-AF5C4BB66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FE0EF2-4746-412E-8AB6-BE1EF64E3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70902-65FC-452C-BC4B-BB130EEE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98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BB86-ECCB-4D5F-8BDD-086160A65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2478C-E7BA-4FFA-98C6-650566DF1F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A19BAB-CDBC-42F1-97A1-32645817A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ECFA21-49F6-4B1C-BAC2-ED0681C5C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86C524-602D-4AE4-84A5-D81EC192B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26AD8A-CA2D-4E4C-A474-DE3570BA5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61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0334F-21F3-49F1-BCE5-2BF3B08F7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2F8F18-DF62-4F93-8541-59D3A5495B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802A5E-E714-4717-94BD-25DFCED0E7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432BE2-F9B7-44E4-B81B-2052DDBFD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72875E-E2BE-48B4-BBFC-DE30B16FF6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59998B-1407-4244-A2B7-8695CD98D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41B02D-7411-4171-A554-AF0E80B93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9620E3-E78F-4579-A8E0-89DCFBB91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210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A7A8B-A102-41D2-96C8-0938794D8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729D9-8622-485C-854F-250AEBBFD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63BCF9-0F45-4D25-94A2-59C2A2DB1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F36794-C116-4CB2-BDC1-669B04042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205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A8862D-4D43-49F9-94C3-8D1A6A1B2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77E151-1994-436A-9F10-13F5B5606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648B25-1463-4115-A352-578909DB2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543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DF2CB-9ED2-492C-91EF-1E14EA477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D8760-D9E5-42DD-8A92-8B0602A38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E660B4-6C30-4612-A363-F07005267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53CE16-C8A5-4177-93A9-F9005EB84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882F1C-4C05-453F-B4A9-5DA994B0F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C82F3-B9B4-40D2-8F17-EF0BD4F15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8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11B73-3EF1-45AA-A3B0-66E3CEA3A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757129-ED6C-42D1-AC19-EA167714C5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816EEC-E366-4FF0-96BE-EF6842FFF7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BCD2A1-BDA5-44BA-9FA6-F1FA122B8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74046C-E02F-4D67-AE5A-4A600CFBE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4BCFF-A9C2-43B6-BBCB-3C39A34A1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316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8E1C4-84FD-4C6C-8B1A-A6971FBF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26EB27-1C68-40AB-92B3-D953C81581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2032A8-97F1-49A2-AA81-1199268A8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99C68C-07D3-4927-8655-A9A857605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F5414-E9A6-45A1-A795-47D58F7C8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273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DF3D94-050D-464D-B5D4-B8A4432D20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96CF6-9C78-4CCB-A3E7-B70B825CC8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67182-E951-49BF-A24D-91532E57B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6382A-56FF-4D24-9C9D-93319969F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C9789-50FB-476D-A48D-1FE2251A9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722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E54D4B-7812-4FCD-8F47-C55596E4A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4D1780-F03B-4860-B58C-A8473AAFE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A1ECC-7B65-4AD8-866D-4E8C3869C1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39AEE-CF1A-4A70-8686-D811FD1B3983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C2874-F65F-4601-979A-AC279DBE40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467E0-01BF-474D-8BB0-A1664C9E89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5889F-D08C-42E9-A495-314AF858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5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3.png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9.png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1.png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8.png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30.png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32.png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4.png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36.png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38.png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40.png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942EAF-FBD0-4D47-B3AE-7129D0274773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244517" y="414431"/>
            <a:ext cx="5780347" cy="4284726"/>
          </a:xfrm>
          <a:prstGeom prst="rect">
            <a:avLst/>
          </a:prstGeom>
        </p:spPr>
      </p:pic>
      <p:pic>
        <p:nvPicPr>
          <p:cNvPr id="3" name="s s snake ">
            <a:hlinkClick r:id="" action="ppaction://media"/>
            <a:extLst>
              <a:ext uri="{FF2B5EF4-FFF2-40B4-BE49-F238E27FC236}">
                <a16:creationId xmlns:a16="http://schemas.microsoft.com/office/drawing/2014/main" id="{53C6D76C-E7CB-4530-8AF1-B938C35845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1266" y="414431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AECFD1D-39D6-4856-9E23-474BA18C45A2}"/>
              </a:ext>
            </a:extLst>
          </p:cNvPr>
          <p:cNvSpPr/>
          <p:nvPr/>
        </p:nvSpPr>
        <p:spPr>
          <a:xfrm>
            <a:off x="3370730" y="4910036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Under the snake’s chin, slide down and round its tail.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502FA1-B661-4557-9890-73F6B50517D1}"/>
              </a:ext>
            </a:extLst>
          </p:cNvPr>
          <p:cNvSpPr txBox="1"/>
          <p:nvPr/>
        </p:nvSpPr>
        <p:spPr>
          <a:xfrm>
            <a:off x="728027" y="1516247"/>
            <a:ext cx="38019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Show your teeth</a:t>
            </a:r>
          </a:p>
          <a:p>
            <a:r>
              <a:rPr lang="en-GB" dirty="0">
                <a:latin typeface="SassoonCRInfant" panose="00000400000000000000" pitchFamily="2" charset="0"/>
              </a:rPr>
              <a:t>and let the </a:t>
            </a:r>
            <a:r>
              <a:rPr lang="en-GB" b="1" dirty="0">
                <a:latin typeface="SassoonCRInfant" panose="00000400000000000000" pitchFamily="2" charset="0"/>
              </a:rPr>
              <a:t>s </a:t>
            </a:r>
            <a:r>
              <a:rPr lang="en-GB" dirty="0">
                <a:latin typeface="SassoonCRInfant" panose="00000400000000000000" pitchFamily="2" charset="0"/>
              </a:rPr>
              <a:t>hiss</a:t>
            </a:r>
          </a:p>
          <a:p>
            <a:r>
              <a:rPr lang="en-GB" dirty="0">
                <a:latin typeface="SassoonCRInfant" panose="00000400000000000000" pitchFamily="2" charset="0"/>
              </a:rPr>
              <a:t>out </a:t>
            </a:r>
            <a:r>
              <a:rPr lang="en-GB" b="1" dirty="0" err="1">
                <a:latin typeface="SassoonCRInfant" panose="00000400000000000000" pitchFamily="2" charset="0"/>
              </a:rPr>
              <a:t>sssss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29FDA8-378E-4F1D-9DCC-E26FCF1635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728" y="2715286"/>
            <a:ext cx="2324301" cy="219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57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DB8A65-B393-4099-8F61-1EBE1B5EC9ED}"/>
              </a:ext>
            </a:extLst>
          </p:cNvPr>
          <p:cNvPicPr/>
          <p:nvPr/>
        </p:nvPicPr>
        <p:blipFill rotWithShape="1">
          <a:blip r:embed="rId4"/>
          <a:srcRect l="1643" r="2775" b="5536"/>
          <a:stretch/>
        </p:blipFill>
        <p:spPr bwMode="auto">
          <a:xfrm>
            <a:off x="3330388" y="493059"/>
            <a:ext cx="5531223" cy="38458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a ">
            <a:hlinkClick r:id="" action="ppaction://media"/>
            <a:extLst>
              <a:ext uri="{FF2B5EF4-FFF2-40B4-BE49-F238E27FC236}">
                <a16:creationId xmlns:a16="http://schemas.microsoft.com/office/drawing/2014/main" id="{C4CB290B-6FFB-4F22-BF1A-6ECB4389BF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1972" y="419706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67FCD3-165F-49E3-B319-20408C783D73}"/>
              </a:ext>
            </a:extLst>
          </p:cNvPr>
          <p:cNvSpPr/>
          <p:nvPr/>
        </p:nvSpPr>
        <p:spPr>
          <a:xfrm>
            <a:off x="2106706" y="4517425"/>
            <a:ext cx="8353218" cy="104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Around the astronaut’s helmet and down into space.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75A4AB-6213-49AE-89BE-0BEEDD2C7A0E}"/>
              </a:ext>
            </a:extLst>
          </p:cNvPr>
          <p:cNvSpPr txBox="1"/>
          <p:nvPr/>
        </p:nvSpPr>
        <p:spPr>
          <a:xfrm>
            <a:off x="651995" y="1409540"/>
            <a:ext cx="38019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 mouth</a:t>
            </a:r>
          </a:p>
          <a:p>
            <a:r>
              <a:rPr lang="en-GB" dirty="0">
                <a:latin typeface="SassoonCRInfant" panose="00000400000000000000" pitchFamily="2" charset="0"/>
              </a:rPr>
              <a:t>wide and make</a:t>
            </a:r>
          </a:p>
          <a:p>
            <a:r>
              <a:rPr lang="en-GB" dirty="0">
                <a:latin typeface="SassoonCRInfant" panose="00000400000000000000" pitchFamily="2" charset="0"/>
              </a:rPr>
              <a:t>the </a:t>
            </a:r>
            <a:r>
              <a:rPr lang="en-GB" b="1" dirty="0">
                <a:latin typeface="SassoonCRInfant" panose="00000400000000000000" pitchFamily="2" charset="0"/>
              </a:rPr>
              <a:t>a </a:t>
            </a:r>
            <a:r>
              <a:rPr lang="en-GB" dirty="0">
                <a:latin typeface="SassoonCRInfant" panose="00000400000000000000" pitchFamily="2" charset="0"/>
              </a:rPr>
              <a:t>sound at</a:t>
            </a:r>
          </a:p>
          <a:p>
            <a:r>
              <a:rPr lang="en-GB" dirty="0">
                <a:latin typeface="SassoonCRInfant" panose="00000400000000000000" pitchFamily="2" charset="0"/>
              </a:rPr>
              <a:t>the back of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mouth </a:t>
            </a:r>
            <a:r>
              <a:rPr lang="en-GB" b="1" dirty="0">
                <a:latin typeface="SassoonCRInfant" panose="00000400000000000000" pitchFamily="2" charset="0"/>
              </a:rPr>
              <a:t>a </a:t>
            </a:r>
            <a:r>
              <a:rPr lang="en-GB" b="1" dirty="0" err="1">
                <a:latin typeface="SassoonCRInfant" panose="00000400000000000000" pitchFamily="2" charset="0"/>
              </a:rPr>
              <a:t>a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a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EDE467-D6E4-4A33-94D6-0D8ECA261A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309" y="2976121"/>
            <a:ext cx="2520359" cy="241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07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79413F-2DF9-49AD-BA05-A955DE80912A}"/>
              </a:ext>
            </a:extLst>
          </p:cNvPr>
          <p:cNvPicPr/>
          <p:nvPr/>
        </p:nvPicPr>
        <p:blipFill rotWithShape="1">
          <a:blip r:embed="rId4"/>
          <a:srcRect l="1253" r="2461"/>
          <a:stretch/>
        </p:blipFill>
        <p:spPr bwMode="auto">
          <a:xfrm>
            <a:off x="2994212" y="340064"/>
            <a:ext cx="5818095" cy="41954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t">
            <a:hlinkClick r:id="" action="ppaction://media"/>
            <a:extLst>
              <a:ext uri="{FF2B5EF4-FFF2-40B4-BE49-F238E27FC236}">
                <a16:creationId xmlns:a16="http://schemas.microsoft.com/office/drawing/2014/main" id="{1B3A9ABF-CCB9-466F-B430-D6303AFCBA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278" y="430307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A4E92C3-33EB-4498-9D13-DCDD57BF34CE}"/>
              </a:ext>
            </a:extLst>
          </p:cNvPr>
          <p:cNvSpPr/>
          <p:nvPr/>
        </p:nvSpPr>
        <p:spPr>
          <a:xfrm>
            <a:off x="2994212" y="4626383"/>
            <a:ext cx="6024281" cy="1372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From the tiger’s nose to its tail, then follow the stripe across the tiger.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414091-8B6F-41D8-8680-A15B8856E536}"/>
              </a:ext>
            </a:extLst>
          </p:cNvPr>
          <p:cNvSpPr/>
          <p:nvPr/>
        </p:nvSpPr>
        <p:spPr>
          <a:xfrm>
            <a:off x="448235" y="1398499"/>
            <a:ext cx="21784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 lips;</a:t>
            </a:r>
          </a:p>
          <a:p>
            <a:r>
              <a:rPr lang="en-GB" dirty="0">
                <a:latin typeface="SassoonCRInfant" panose="00000400000000000000" pitchFamily="2" charset="0"/>
              </a:rPr>
              <a:t>put the tip of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tongue behind</a:t>
            </a:r>
          </a:p>
          <a:p>
            <a:r>
              <a:rPr lang="en-GB" dirty="0">
                <a:latin typeface="SassoonCRInfant" panose="00000400000000000000" pitchFamily="2" charset="0"/>
              </a:rPr>
              <a:t>your teeth and</a:t>
            </a:r>
          </a:p>
          <a:p>
            <a:r>
              <a:rPr lang="en-GB" dirty="0">
                <a:latin typeface="SassoonCRInfant" panose="00000400000000000000" pitchFamily="2" charset="0"/>
              </a:rPr>
              <a:t>press </a:t>
            </a:r>
            <a:r>
              <a:rPr lang="en-GB" b="1" dirty="0">
                <a:latin typeface="SassoonCRInfant" panose="00000400000000000000" pitchFamily="2" charset="0"/>
              </a:rPr>
              <a:t>t </a:t>
            </a:r>
            <a:r>
              <a:rPr lang="en-GB" b="1" dirty="0" err="1">
                <a:latin typeface="SassoonCRInfant" panose="00000400000000000000" pitchFamily="2" charset="0"/>
              </a:rPr>
              <a:t>t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t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1C5AF7-E6E1-4247-9DD8-20AA4B37EB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674" y="3057202"/>
            <a:ext cx="2080361" cy="199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11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6FF8C6-7A55-4862-BBBF-505DD439F13F}"/>
              </a:ext>
            </a:extLst>
          </p:cNvPr>
          <p:cNvPicPr/>
          <p:nvPr/>
        </p:nvPicPr>
        <p:blipFill rotWithShape="1">
          <a:blip r:embed="rId4"/>
          <a:srcRect t="1" b="1844"/>
          <a:stretch/>
        </p:blipFill>
        <p:spPr bwMode="auto">
          <a:xfrm>
            <a:off x="3514165" y="340659"/>
            <a:ext cx="4814047" cy="42134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">
            <a:hlinkClick r:id="" action="ppaction://media"/>
            <a:extLst>
              <a:ext uri="{FF2B5EF4-FFF2-40B4-BE49-F238E27FC236}">
                <a16:creationId xmlns:a16="http://schemas.microsoft.com/office/drawing/2014/main" id="{3591C669-5CC3-430E-822C-CB41F6AA5A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5101" y="530972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5D6503C-6E06-43B2-92B4-4890EC8F9E6B}"/>
              </a:ext>
            </a:extLst>
          </p:cNvPr>
          <p:cNvSpPr/>
          <p:nvPr/>
        </p:nvSpPr>
        <p:spPr>
          <a:xfrm>
            <a:off x="3048000" y="4831976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the penguin’s back, up and around its head.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313233-7132-453F-AB35-00021FB1B9B9}"/>
              </a:ext>
            </a:extLst>
          </p:cNvPr>
          <p:cNvSpPr/>
          <p:nvPr/>
        </p:nvSpPr>
        <p:spPr>
          <a:xfrm>
            <a:off x="690283" y="1855696"/>
            <a:ext cx="19094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Bring your lips</a:t>
            </a:r>
          </a:p>
          <a:p>
            <a:r>
              <a:rPr lang="en-GB" dirty="0">
                <a:latin typeface="SassoonCRInfant" panose="00000400000000000000" pitchFamily="2" charset="0"/>
              </a:rPr>
              <a:t>together, push</a:t>
            </a:r>
          </a:p>
          <a:p>
            <a:r>
              <a:rPr lang="en-GB" dirty="0">
                <a:latin typeface="SassoonCRInfant" panose="00000400000000000000" pitchFamily="2" charset="0"/>
              </a:rPr>
              <a:t>them open and</a:t>
            </a:r>
          </a:p>
          <a:p>
            <a:r>
              <a:rPr lang="en-GB" dirty="0">
                <a:latin typeface="SassoonCRInfant" panose="00000400000000000000" pitchFamily="2" charset="0"/>
              </a:rPr>
              <a:t>say </a:t>
            </a:r>
            <a:r>
              <a:rPr lang="en-GB" b="1" dirty="0">
                <a:latin typeface="SassoonCRInfant" panose="00000400000000000000" pitchFamily="2" charset="0"/>
              </a:rPr>
              <a:t>p </a:t>
            </a:r>
            <a:r>
              <a:rPr lang="en-GB" b="1" dirty="0" err="1">
                <a:latin typeface="SassoonCRInfant" panose="00000400000000000000" pitchFamily="2" charset="0"/>
              </a:rPr>
              <a:t>p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p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9134BB-66EF-492B-A71B-6FF2DC32E3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376" y="3356827"/>
            <a:ext cx="2330823" cy="216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2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F02912-1AF3-4C27-9CA1-ECF358AB6BD0}"/>
              </a:ext>
            </a:extLst>
          </p:cNvPr>
          <p:cNvPicPr/>
          <p:nvPr/>
        </p:nvPicPr>
        <p:blipFill rotWithShape="1">
          <a:blip r:embed="rId4"/>
          <a:srcRect l="3381" t="6011" r="4835" b="7807"/>
          <a:stretch/>
        </p:blipFill>
        <p:spPr bwMode="auto">
          <a:xfrm>
            <a:off x="3218330" y="519955"/>
            <a:ext cx="5468470" cy="38458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">
            <a:hlinkClick r:id="" action="ppaction://media"/>
            <a:extLst>
              <a:ext uri="{FF2B5EF4-FFF2-40B4-BE49-F238E27FC236}">
                <a16:creationId xmlns:a16="http://schemas.microsoft.com/office/drawing/2014/main" id="{C31CD1DB-37A6-4C6C-BA33-129D6979DF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184" y="737161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C65842C-1BE1-4C49-9EC2-67AD089AE386}"/>
              </a:ext>
            </a:extLst>
          </p:cNvPr>
          <p:cNvSpPr/>
          <p:nvPr/>
        </p:nvSpPr>
        <p:spPr>
          <a:xfrm>
            <a:off x="2581835" y="4698807"/>
            <a:ext cx="6598024" cy="104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the iguana’s body, then draw a dot (on the leaf) at the top.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ADB48B-E52D-4DAD-A4D2-20067BD4D7B6}"/>
              </a:ext>
            </a:extLst>
          </p:cNvPr>
          <p:cNvSpPr/>
          <p:nvPr/>
        </p:nvSpPr>
        <p:spPr>
          <a:xfrm>
            <a:off x="385483" y="17799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Pull your lips back</a:t>
            </a:r>
          </a:p>
          <a:p>
            <a:r>
              <a:rPr lang="en-GB" dirty="0">
                <a:latin typeface="SassoonCRInfant" panose="00000400000000000000" pitchFamily="2" charset="0"/>
              </a:rPr>
              <a:t>and make the </a:t>
            </a:r>
            <a:r>
              <a:rPr lang="en-GB" b="1" dirty="0" err="1">
                <a:latin typeface="SassoonCRInfant" panose="00000400000000000000" pitchFamily="2" charset="0"/>
              </a:rPr>
              <a:t>i</a:t>
            </a:r>
            <a:endParaRPr lang="en-GB" b="1" dirty="0">
              <a:latin typeface="SassoonCRInfant" panose="00000400000000000000" pitchFamily="2" charset="0"/>
            </a:endParaRPr>
          </a:p>
          <a:p>
            <a:r>
              <a:rPr lang="en-GB" dirty="0">
                <a:latin typeface="SassoonCRInfant" panose="00000400000000000000" pitchFamily="2" charset="0"/>
              </a:rPr>
              <a:t>sound at the back</a:t>
            </a:r>
          </a:p>
          <a:p>
            <a:r>
              <a:rPr lang="en-GB" dirty="0">
                <a:latin typeface="SassoonCRInfant" panose="00000400000000000000" pitchFamily="2" charset="0"/>
              </a:rPr>
              <a:t>of your mouth </a:t>
            </a:r>
            <a:r>
              <a:rPr lang="en-GB" b="1" dirty="0" err="1">
                <a:latin typeface="SassoonCRInfant" panose="00000400000000000000" pitchFamily="2" charset="0"/>
              </a:rPr>
              <a:t>i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i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i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019D12-2A96-4042-8D2B-867B9AADE1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871" y="3074894"/>
            <a:ext cx="2049351" cy="195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627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D2B6A3-D5CB-4620-A0A8-C57F2D3F610A}"/>
              </a:ext>
            </a:extLst>
          </p:cNvPr>
          <p:cNvPicPr/>
          <p:nvPr/>
        </p:nvPicPr>
        <p:blipFill rotWithShape="1">
          <a:blip r:embed="rId4"/>
          <a:srcRect l="2655" r="4657" b="5586"/>
          <a:stretch/>
        </p:blipFill>
        <p:spPr bwMode="auto">
          <a:xfrm>
            <a:off x="2967317" y="313765"/>
            <a:ext cx="5450542" cy="42403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n">
            <a:hlinkClick r:id="" action="ppaction://media"/>
            <a:extLst>
              <a:ext uri="{FF2B5EF4-FFF2-40B4-BE49-F238E27FC236}">
                <a16:creationId xmlns:a16="http://schemas.microsoft.com/office/drawing/2014/main" id="{D27729AB-EE5C-4606-8C76-D0F7866730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0607" y="694764"/>
            <a:ext cx="487363" cy="48736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9C7855A-B8FB-4A73-80CB-D8E1D096713C}"/>
              </a:ext>
            </a:extLst>
          </p:cNvPr>
          <p:cNvSpPr/>
          <p:nvPr/>
        </p:nvSpPr>
        <p:spPr>
          <a:xfrm>
            <a:off x="2895599" y="4693298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the stick, up and over the net.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0685D4-387C-49A3-A910-B3ECAF8AAF3E}"/>
              </a:ext>
            </a:extLst>
          </p:cNvPr>
          <p:cNvSpPr/>
          <p:nvPr/>
        </p:nvSpPr>
        <p:spPr>
          <a:xfrm>
            <a:off x="485358" y="143718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 lips</a:t>
            </a:r>
          </a:p>
          <a:p>
            <a:r>
              <a:rPr lang="en-GB" dirty="0">
                <a:latin typeface="SassoonCRInfant" panose="00000400000000000000" pitchFamily="2" charset="0"/>
              </a:rPr>
              <a:t>a bit, put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tongue behind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teeth and make</a:t>
            </a:r>
          </a:p>
          <a:p>
            <a:r>
              <a:rPr lang="en-GB" dirty="0">
                <a:latin typeface="SassoonCRInfant" panose="00000400000000000000" pitchFamily="2" charset="0"/>
              </a:rPr>
              <a:t>the </a:t>
            </a:r>
            <a:r>
              <a:rPr lang="en-GB" b="1" dirty="0" err="1">
                <a:latin typeface="SassoonCRInfant" panose="00000400000000000000" pitchFamily="2" charset="0"/>
              </a:rPr>
              <a:t>nnnnn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dirty="0">
                <a:latin typeface="SassoonCRInfant" panose="00000400000000000000" pitchFamily="2" charset="0"/>
              </a:rPr>
              <a:t>sound</a:t>
            </a:r>
          </a:p>
          <a:p>
            <a:r>
              <a:rPr lang="en-GB" b="1" dirty="0" err="1">
                <a:latin typeface="SassoonCRInfant" panose="00000400000000000000" pitchFamily="2" charset="0"/>
              </a:rPr>
              <a:t>nnnnn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E20414-A088-4F48-9E94-12A0709B0B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276" y="3429000"/>
            <a:ext cx="2230241" cy="2138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8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D6DE5B-94F0-4B4C-B4B8-F1EF71BF1308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166193" y="385953"/>
            <a:ext cx="4982726" cy="3890682"/>
          </a:xfrm>
          <a:prstGeom prst="rect">
            <a:avLst/>
          </a:prstGeom>
        </p:spPr>
      </p:pic>
      <p:pic>
        <p:nvPicPr>
          <p:cNvPr id="3" name="m">
            <a:hlinkClick r:id="" action="ppaction://media"/>
            <a:extLst>
              <a:ext uri="{FF2B5EF4-FFF2-40B4-BE49-F238E27FC236}">
                <a16:creationId xmlns:a16="http://schemas.microsoft.com/office/drawing/2014/main" id="{CB34F7BD-5983-455C-A61A-61883ACB68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1995" y="546847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EE187B-1D66-497B-BC5B-C457549FF082}"/>
              </a:ext>
            </a:extLst>
          </p:cNvPr>
          <p:cNvSpPr/>
          <p:nvPr/>
        </p:nvSpPr>
        <p:spPr>
          <a:xfrm>
            <a:off x="2268071" y="4362631"/>
            <a:ext cx="6931134" cy="104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Down, up and over the mouse’s ears, then add a flick on the nose.</a:t>
            </a:r>
            <a:r>
              <a:rPr lang="en-GB" sz="1050" kern="1400" dirty="0">
                <a:ln>
                  <a:noFill/>
                </a:ln>
                <a:solidFill>
                  <a:srgbClr val="000000"/>
                </a:solidFill>
                <a:effectLst/>
                <a:latin typeface="SassoonPrimaryInfant" pitchFamily="2" charset="0"/>
              </a:rPr>
              <a:t>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C5CE9B-DC65-44C6-B0F6-A9C79E354AF9}"/>
              </a:ext>
            </a:extLst>
          </p:cNvPr>
          <p:cNvSpPr/>
          <p:nvPr/>
        </p:nvSpPr>
        <p:spPr>
          <a:xfrm>
            <a:off x="515470" y="168077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Put your lips</a:t>
            </a:r>
          </a:p>
          <a:p>
            <a:r>
              <a:rPr lang="en-GB" dirty="0">
                <a:latin typeface="SassoonCRInfant" panose="00000400000000000000" pitchFamily="2" charset="0"/>
              </a:rPr>
              <a:t>together and make</a:t>
            </a:r>
          </a:p>
          <a:p>
            <a:r>
              <a:rPr lang="en-GB" dirty="0">
                <a:latin typeface="SassoonCRInfant" panose="00000400000000000000" pitchFamily="2" charset="0"/>
              </a:rPr>
              <a:t>the </a:t>
            </a:r>
            <a:r>
              <a:rPr lang="en-GB" b="1" dirty="0" err="1">
                <a:latin typeface="SassoonCRInfant" panose="00000400000000000000" pitchFamily="2" charset="0"/>
              </a:rPr>
              <a:t>mmmmm</a:t>
            </a:r>
            <a:endParaRPr lang="en-GB" b="1" dirty="0">
              <a:latin typeface="SassoonCRInfant" panose="00000400000000000000" pitchFamily="2" charset="0"/>
            </a:endParaRPr>
          </a:p>
          <a:p>
            <a:r>
              <a:rPr lang="en-GB" dirty="0">
                <a:latin typeface="SassoonCRInfant" panose="00000400000000000000" pitchFamily="2" charset="0"/>
              </a:rPr>
              <a:t>sound </a:t>
            </a:r>
            <a:r>
              <a:rPr lang="en-GB" b="1" dirty="0" err="1">
                <a:latin typeface="SassoonCRInfant" panose="00000400000000000000" pitchFamily="2" charset="0"/>
              </a:rPr>
              <a:t>mmmmm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B415D2-48D2-45E6-8251-79287252C5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174" y="3021882"/>
            <a:ext cx="2039441" cy="197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90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A6802C-2E15-4E62-907F-B81065373583}"/>
              </a:ext>
            </a:extLst>
          </p:cNvPr>
          <p:cNvPicPr/>
          <p:nvPr/>
        </p:nvPicPr>
        <p:blipFill rotWithShape="1">
          <a:blip r:embed="rId4"/>
          <a:srcRect l="3685" r="2993" b="4936"/>
          <a:stretch/>
        </p:blipFill>
        <p:spPr bwMode="auto">
          <a:xfrm>
            <a:off x="3675530" y="304800"/>
            <a:ext cx="4347881" cy="40013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d">
            <a:hlinkClick r:id="" action="ppaction://media"/>
            <a:extLst>
              <a:ext uri="{FF2B5EF4-FFF2-40B4-BE49-F238E27FC236}">
                <a16:creationId xmlns:a16="http://schemas.microsoft.com/office/drawing/2014/main" id="{6880B00B-D524-4383-BACE-EE9712C0DB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5784" y="647513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6B4F5C2-337B-4BFD-AC12-EB792D9D398F}"/>
              </a:ext>
            </a:extLst>
          </p:cNvPr>
          <p:cNvSpPr/>
          <p:nvPr/>
        </p:nvSpPr>
        <p:spPr>
          <a:xfrm>
            <a:off x="3109078" y="4576064"/>
            <a:ext cx="5727722" cy="8133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Round the duck’s body, up to its head and down to its feet.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2BFBE-F55F-476C-9214-3CE719245588}"/>
              </a:ext>
            </a:extLst>
          </p:cNvPr>
          <p:cNvSpPr/>
          <p:nvPr/>
        </p:nvSpPr>
        <p:spPr>
          <a:xfrm>
            <a:off x="403412" y="1674674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Put your tongue to</a:t>
            </a:r>
          </a:p>
          <a:p>
            <a:r>
              <a:rPr lang="en-GB" dirty="0">
                <a:latin typeface="SassoonCRInfant" panose="00000400000000000000" pitchFamily="2" charset="0"/>
              </a:rPr>
              <a:t>the top and front</a:t>
            </a:r>
          </a:p>
          <a:p>
            <a:r>
              <a:rPr lang="en-GB" dirty="0">
                <a:latin typeface="SassoonCRInfant" panose="00000400000000000000" pitchFamily="2" charset="0"/>
              </a:rPr>
              <a:t>of your mouth and</a:t>
            </a:r>
          </a:p>
          <a:p>
            <a:r>
              <a:rPr lang="en-GB" dirty="0">
                <a:latin typeface="SassoonCRInfant" panose="00000400000000000000" pitchFamily="2" charset="0"/>
              </a:rPr>
              <a:t>make a quick </a:t>
            </a:r>
            <a:r>
              <a:rPr lang="en-GB" b="1" dirty="0">
                <a:latin typeface="SassoonCRInfant" panose="00000400000000000000" pitchFamily="2" charset="0"/>
              </a:rPr>
              <a:t>d </a:t>
            </a:r>
            <a:r>
              <a:rPr lang="en-GB" dirty="0">
                <a:latin typeface="SassoonCRInfant" panose="00000400000000000000" pitchFamily="2" charset="0"/>
              </a:rPr>
              <a:t>sound</a:t>
            </a:r>
          </a:p>
          <a:p>
            <a:r>
              <a:rPr lang="en-GB" b="1" dirty="0">
                <a:latin typeface="SassoonCRInfant" panose="00000400000000000000" pitchFamily="2" charset="0"/>
              </a:rPr>
              <a:t>d </a:t>
            </a:r>
            <a:r>
              <a:rPr lang="en-GB" b="1" dirty="0" err="1">
                <a:latin typeface="SassoonCRInfant" panose="00000400000000000000" pitchFamily="2" charset="0"/>
              </a:rPr>
              <a:t>d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d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D90960-4A0C-48EB-9D16-757A3937E4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540" y="3429000"/>
            <a:ext cx="1828958" cy="172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6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BA4B33-6B9A-4F05-8971-9BFDEA443B9C}"/>
              </a:ext>
            </a:extLst>
          </p:cNvPr>
          <p:cNvPicPr/>
          <p:nvPr/>
        </p:nvPicPr>
        <p:blipFill rotWithShape="1">
          <a:blip r:embed="rId4"/>
          <a:srcRect l="4184" r="2694"/>
          <a:stretch/>
        </p:blipFill>
        <p:spPr bwMode="auto">
          <a:xfrm>
            <a:off x="3926542" y="311028"/>
            <a:ext cx="4195482" cy="39803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g">
            <a:hlinkClick r:id="" action="ppaction://media"/>
            <a:extLst>
              <a:ext uri="{FF2B5EF4-FFF2-40B4-BE49-F238E27FC236}">
                <a16:creationId xmlns:a16="http://schemas.microsoft.com/office/drawing/2014/main" id="{922C5647-1A7E-42DE-8F81-3B62EB7E4E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8560" y="578224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653DE5A-B310-4018-A5B3-239EF8DDE729}"/>
              </a:ext>
            </a:extLst>
          </p:cNvPr>
          <p:cNvSpPr/>
          <p:nvPr/>
        </p:nvSpPr>
        <p:spPr>
          <a:xfrm>
            <a:off x="1886835" y="4580868"/>
            <a:ext cx="8418330" cy="104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</a:t>
            </a:r>
            <a:endParaRPr lang="en-GB" kern="1400" dirty="0">
              <a:solidFill>
                <a:srgbClr val="000000"/>
              </a:solidFill>
              <a:latin typeface="SassoonPrimaryInfant" pitchFamily="2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Round the goat’s face, up to his ear; down and curl under his chin.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629761-0927-4EAB-93B1-8F9AF8CD55C6}"/>
              </a:ext>
            </a:extLst>
          </p:cNvPr>
          <p:cNvSpPr/>
          <p:nvPr/>
        </p:nvSpPr>
        <p:spPr>
          <a:xfrm>
            <a:off x="508560" y="1273980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Give me a big smile</a:t>
            </a:r>
          </a:p>
          <a:p>
            <a:r>
              <a:rPr lang="en-GB" dirty="0">
                <a:latin typeface="SassoonCRInfant" panose="00000400000000000000" pitchFamily="2" charset="0"/>
              </a:rPr>
              <a:t>that shows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teeth. Press the</a:t>
            </a:r>
          </a:p>
          <a:p>
            <a:r>
              <a:rPr lang="en-GB" dirty="0">
                <a:latin typeface="SassoonCRInfant" panose="00000400000000000000" pitchFamily="2" charset="0"/>
              </a:rPr>
              <a:t>middle of your tongue</a:t>
            </a:r>
          </a:p>
          <a:p>
            <a:r>
              <a:rPr lang="en-GB" dirty="0">
                <a:latin typeface="SassoonCRInfant" panose="00000400000000000000" pitchFamily="2" charset="0"/>
              </a:rPr>
              <a:t>to the top and back</a:t>
            </a:r>
          </a:p>
          <a:p>
            <a:r>
              <a:rPr lang="en-GB" dirty="0">
                <a:latin typeface="SassoonCRInfant" panose="00000400000000000000" pitchFamily="2" charset="0"/>
              </a:rPr>
              <a:t>of your mouth; push</a:t>
            </a:r>
          </a:p>
          <a:p>
            <a:r>
              <a:rPr lang="en-GB" dirty="0">
                <a:latin typeface="SassoonCRInfant" panose="00000400000000000000" pitchFamily="2" charset="0"/>
              </a:rPr>
              <a:t>your tongue down</a:t>
            </a:r>
          </a:p>
          <a:p>
            <a:r>
              <a:rPr lang="en-GB" dirty="0">
                <a:latin typeface="SassoonCRInfant" panose="00000400000000000000" pitchFamily="2" charset="0"/>
              </a:rPr>
              <a:t>and forward to make</a:t>
            </a:r>
          </a:p>
          <a:p>
            <a:r>
              <a:rPr lang="en-GB" dirty="0">
                <a:latin typeface="SassoonCRInfant" panose="00000400000000000000" pitchFamily="2" charset="0"/>
              </a:rPr>
              <a:t>the sound </a:t>
            </a:r>
            <a:r>
              <a:rPr lang="en-GB" b="1" dirty="0">
                <a:latin typeface="SassoonCRInfant" panose="00000400000000000000" pitchFamily="2" charset="0"/>
              </a:rPr>
              <a:t>g </a:t>
            </a:r>
            <a:r>
              <a:rPr lang="en-GB" b="1" dirty="0" err="1">
                <a:latin typeface="SassoonCRInfant" panose="00000400000000000000" pitchFamily="2" charset="0"/>
              </a:rPr>
              <a:t>g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g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B46D07-A4A5-4401-A076-995D417C0D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535" y="3964930"/>
            <a:ext cx="1844200" cy="171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830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8643BB-33E2-42C4-95DD-144FA8452C85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623254" y="285278"/>
            <a:ext cx="4749781" cy="3762563"/>
          </a:xfrm>
          <a:prstGeom prst="rect">
            <a:avLst/>
          </a:prstGeom>
        </p:spPr>
      </p:pic>
      <p:pic>
        <p:nvPicPr>
          <p:cNvPr id="3" name="o">
            <a:hlinkClick r:id="" action="ppaction://media"/>
            <a:extLst>
              <a:ext uri="{FF2B5EF4-FFF2-40B4-BE49-F238E27FC236}">
                <a16:creationId xmlns:a16="http://schemas.microsoft.com/office/drawing/2014/main" id="{7A021601-7021-4F8F-83F0-81BC71984C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9925" y="530972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6DD828-BFDA-4EBC-95A5-FC6C09AFBEEA}"/>
              </a:ext>
            </a:extLst>
          </p:cNvPr>
          <p:cNvSpPr/>
          <p:nvPr/>
        </p:nvSpPr>
        <p:spPr>
          <a:xfrm>
            <a:off x="3048000" y="4504028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All around the octopus.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2A4997-2DD9-4769-8A09-21C1B9450FBF}"/>
              </a:ext>
            </a:extLst>
          </p:cNvPr>
          <p:cNvSpPr/>
          <p:nvPr/>
        </p:nvSpPr>
        <p:spPr>
          <a:xfrm>
            <a:off x="770965" y="181088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Make your mouth</a:t>
            </a:r>
          </a:p>
          <a:p>
            <a:r>
              <a:rPr lang="en-GB" dirty="0">
                <a:latin typeface="SassoonCRInfant" panose="00000400000000000000" pitchFamily="2" charset="0"/>
              </a:rPr>
              <a:t>into a round shape</a:t>
            </a:r>
          </a:p>
          <a:p>
            <a:r>
              <a:rPr lang="en-GB" dirty="0">
                <a:latin typeface="SassoonCRInfant" panose="00000400000000000000" pitchFamily="2" charset="0"/>
              </a:rPr>
              <a:t>and say </a:t>
            </a:r>
            <a:r>
              <a:rPr lang="en-GB" b="1" dirty="0">
                <a:latin typeface="SassoonCRInfant" panose="00000400000000000000" pitchFamily="2" charset="0"/>
              </a:rPr>
              <a:t>o </a:t>
            </a:r>
            <a:r>
              <a:rPr lang="en-GB" b="1" dirty="0" err="1">
                <a:latin typeface="SassoonCRInfant" panose="00000400000000000000" pitchFamily="2" charset="0"/>
              </a:rPr>
              <a:t>o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o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FA5E25-7493-4204-979C-EA9AD8EB8D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965" y="2962312"/>
            <a:ext cx="1882303" cy="1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8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767C32-CE20-4C10-BED9-20E8F1C1581F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442447" y="358588"/>
            <a:ext cx="5307105" cy="3863788"/>
          </a:xfrm>
          <a:prstGeom prst="rect">
            <a:avLst/>
          </a:prstGeom>
        </p:spPr>
      </p:pic>
      <p:pic>
        <p:nvPicPr>
          <p:cNvPr id="3" name="c">
            <a:hlinkClick r:id="" action="ppaction://media"/>
            <a:extLst>
              <a:ext uri="{FF2B5EF4-FFF2-40B4-BE49-F238E27FC236}">
                <a16:creationId xmlns:a16="http://schemas.microsoft.com/office/drawing/2014/main" id="{B5299AB9-627D-4C80-815E-A2E8438471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0961" y="548902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78471A-3CB1-47C2-913C-35407CB6B857}"/>
              </a:ext>
            </a:extLst>
          </p:cNvPr>
          <p:cNvSpPr/>
          <p:nvPr/>
        </p:nvSpPr>
        <p:spPr>
          <a:xfrm>
            <a:off x="3271276" y="4464975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</a:t>
            </a:r>
            <a:endParaRPr lang="en-GB" kern="1400" dirty="0">
              <a:solidFill>
                <a:srgbClr val="000000"/>
              </a:solidFill>
              <a:latin typeface="SassoonPrimaryInfant" pitchFamily="2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Curl around the cat.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618A40-D6CE-4C33-A6A3-12BD85C2B6B2}"/>
              </a:ext>
            </a:extLst>
          </p:cNvPr>
          <p:cNvSpPr/>
          <p:nvPr/>
        </p:nvSpPr>
        <p:spPr>
          <a:xfrm>
            <a:off x="295836" y="1507903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 mouth</a:t>
            </a:r>
          </a:p>
          <a:p>
            <a:r>
              <a:rPr lang="en-GB" dirty="0">
                <a:latin typeface="SassoonCRInfant" panose="00000400000000000000" pitchFamily="2" charset="0"/>
              </a:rPr>
              <a:t>into a little smile;</a:t>
            </a:r>
          </a:p>
          <a:p>
            <a:r>
              <a:rPr lang="en-GB" dirty="0">
                <a:latin typeface="SassoonCRInfant" panose="00000400000000000000" pitchFamily="2" charset="0"/>
              </a:rPr>
              <a:t>make your tongue</a:t>
            </a:r>
          </a:p>
          <a:p>
            <a:r>
              <a:rPr lang="en-GB" dirty="0">
                <a:latin typeface="SassoonCRInfant" panose="00000400000000000000" pitchFamily="2" charset="0"/>
              </a:rPr>
              <a:t>flat and move it up</a:t>
            </a:r>
          </a:p>
          <a:p>
            <a:r>
              <a:rPr lang="en-GB" dirty="0">
                <a:latin typeface="SassoonCRInfant" panose="00000400000000000000" pitchFamily="2" charset="0"/>
              </a:rPr>
              <a:t>towards the top of</a:t>
            </a:r>
          </a:p>
          <a:p>
            <a:r>
              <a:rPr lang="en-GB" dirty="0">
                <a:latin typeface="SassoonCRInfant" panose="00000400000000000000" pitchFamily="2" charset="0"/>
              </a:rPr>
              <a:t>your mouth to say</a:t>
            </a:r>
          </a:p>
          <a:p>
            <a:r>
              <a:rPr lang="en-GB" b="1" dirty="0">
                <a:latin typeface="SassoonCRInfant" panose="00000400000000000000" pitchFamily="2" charset="0"/>
              </a:rPr>
              <a:t>c </a:t>
            </a:r>
            <a:r>
              <a:rPr lang="en-GB" b="1" dirty="0" err="1">
                <a:latin typeface="SassoonCRInfant" panose="00000400000000000000" pitchFamily="2" charset="0"/>
              </a:rPr>
              <a:t>c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c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E39AF5-C9A4-4BB1-89CE-347CB9AC7D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288" y="3670821"/>
            <a:ext cx="1806097" cy="1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55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2DA1C8-B6D6-4C3D-BEF1-81AB75B6611D}"/>
              </a:ext>
            </a:extLst>
          </p:cNvPr>
          <p:cNvPicPr/>
          <p:nvPr/>
        </p:nvPicPr>
        <p:blipFill rotWithShape="1">
          <a:blip r:embed="rId4"/>
          <a:srcRect b="5559"/>
          <a:stretch/>
        </p:blipFill>
        <p:spPr bwMode="auto">
          <a:xfrm>
            <a:off x="3325908" y="328499"/>
            <a:ext cx="4840940" cy="34424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k">
            <a:hlinkClick r:id="" action="ppaction://media"/>
            <a:extLst>
              <a:ext uri="{FF2B5EF4-FFF2-40B4-BE49-F238E27FC236}">
                <a16:creationId xmlns:a16="http://schemas.microsoft.com/office/drawing/2014/main" id="{744E5858-BC9D-4958-9875-BBAEE70818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1996" y="764054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7B9EC1-1223-4EC3-B2A1-9E00FDA15A9C}"/>
              </a:ext>
            </a:extLst>
          </p:cNvPr>
          <p:cNvSpPr/>
          <p:nvPr/>
        </p:nvSpPr>
        <p:spPr>
          <a:xfrm>
            <a:off x="2698378" y="4047987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the kite, up and round, down to the corner.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DD2A01-6A85-4902-A75A-0CD7F8AB6EC7}"/>
              </a:ext>
            </a:extLst>
          </p:cNvPr>
          <p:cNvSpPr/>
          <p:nvPr/>
        </p:nvSpPr>
        <p:spPr>
          <a:xfrm>
            <a:off x="466164" y="2049723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 mouth</a:t>
            </a:r>
          </a:p>
          <a:p>
            <a:r>
              <a:rPr lang="en-GB" dirty="0">
                <a:latin typeface="SassoonCRInfant" panose="00000400000000000000" pitchFamily="2" charset="0"/>
              </a:rPr>
              <a:t>into a little smile;</a:t>
            </a:r>
          </a:p>
          <a:p>
            <a:r>
              <a:rPr lang="en-GB" dirty="0">
                <a:latin typeface="SassoonCRInfant" panose="00000400000000000000" pitchFamily="2" charset="0"/>
              </a:rPr>
              <a:t>make your tongue</a:t>
            </a:r>
          </a:p>
          <a:p>
            <a:r>
              <a:rPr lang="en-GB" dirty="0">
                <a:latin typeface="SassoonCRInfant" panose="00000400000000000000" pitchFamily="2" charset="0"/>
              </a:rPr>
              <a:t>flat and move it up</a:t>
            </a:r>
          </a:p>
          <a:p>
            <a:r>
              <a:rPr lang="en-GB" dirty="0">
                <a:latin typeface="SassoonCRInfant" panose="00000400000000000000" pitchFamily="2" charset="0"/>
              </a:rPr>
              <a:t>towards the top of</a:t>
            </a:r>
          </a:p>
          <a:p>
            <a:r>
              <a:rPr lang="en-GB" dirty="0">
                <a:latin typeface="SassoonCRInfant" panose="00000400000000000000" pitchFamily="2" charset="0"/>
              </a:rPr>
              <a:t>your mouth to say</a:t>
            </a:r>
          </a:p>
          <a:p>
            <a:r>
              <a:rPr lang="en-GB" b="1" dirty="0">
                <a:latin typeface="SassoonInfantStd-Bold"/>
              </a:rPr>
              <a:t> 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0DDE1D-46E3-461C-BED1-3D8C96A718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058" y="4229381"/>
            <a:ext cx="1806097" cy="1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7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17A7332-56B9-465F-B19A-2D197E312FC1}"/>
              </a:ext>
            </a:extLst>
          </p:cNvPr>
          <p:cNvSpPr txBox="1"/>
          <p:nvPr/>
        </p:nvSpPr>
        <p:spPr>
          <a:xfrm>
            <a:off x="4118376" y="347281"/>
            <a:ext cx="5210684" cy="39395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5000" dirty="0">
                <a:latin typeface="SassoonCRInfant" panose="00000400000000000000" pitchFamily="2" charset="0"/>
              </a:rPr>
              <a:t>ck</a:t>
            </a:r>
          </a:p>
        </p:txBody>
      </p:sp>
      <p:pic>
        <p:nvPicPr>
          <p:cNvPr id="4" name="ck">
            <a:hlinkClick r:id="" action="ppaction://media"/>
            <a:extLst>
              <a:ext uri="{FF2B5EF4-FFF2-40B4-BE49-F238E27FC236}">
                <a16:creationId xmlns:a16="http://schemas.microsoft.com/office/drawing/2014/main" id="{B2F33DE3-68CF-4328-9199-2F010DB780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8499" y="709238"/>
            <a:ext cx="487363" cy="48736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BEDC489-C9B3-4C6D-8721-7E0A3EAAFDC2}"/>
              </a:ext>
            </a:extLst>
          </p:cNvPr>
          <p:cNvSpPr/>
          <p:nvPr/>
        </p:nvSpPr>
        <p:spPr>
          <a:xfrm>
            <a:off x="3900871" y="4156223"/>
            <a:ext cx="6096000" cy="14491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SassoonPrimaryInfant" pitchFamily="2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Curl around the cat.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0231AE-DE35-429B-968F-647DA0E5929A}"/>
              </a:ext>
            </a:extLst>
          </p:cNvPr>
          <p:cNvSpPr/>
          <p:nvPr/>
        </p:nvSpPr>
        <p:spPr>
          <a:xfrm>
            <a:off x="4118376" y="5298444"/>
            <a:ext cx="60960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the kite, up and round, down to the corner.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E7C25D-8F9C-4720-88EF-6DC023D3D436}"/>
              </a:ext>
            </a:extLst>
          </p:cNvPr>
          <p:cNvSpPr/>
          <p:nvPr/>
        </p:nvSpPr>
        <p:spPr>
          <a:xfrm>
            <a:off x="683212" y="1559556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mouth into a</a:t>
            </a:r>
          </a:p>
          <a:p>
            <a:r>
              <a:rPr lang="en-GB" dirty="0">
                <a:latin typeface="SassoonCRInfant" panose="00000400000000000000" pitchFamily="2" charset="0"/>
              </a:rPr>
              <a:t>little smile; make</a:t>
            </a:r>
          </a:p>
          <a:p>
            <a:r>
              <a:rPr lang="en-GB" dirty="0">
                <a:latin typeface="SassoonCRInfant" panose="00000400000000000000" pitchFamily="2" charset="0"/>
              </a:rPr>
              <a:t>your tongue flat</a:t>
            </a:r>
          </a:p>
          <a:p>
            <a:r>
              <a:rPr lang="en-GB" dirty="0">
                <a:latin typeface="SassoonCRInfant" panose="00000400000000000000" pitchFamily="2" charset="0"/>
              </a:rPr>
              <a:t>and move it up</a:t>
            </a:r>
          </a:p>
          <a:p>
            <a:r>
              <a:rPr lang="en-GB" dirty="0">
                <a:latin typeface="SassoonCRInfant" panose="00000400000000000000" pitchFamily="2" charset="0"/>
              </a:rPr>
              <a:t>towards the top</a:t>
            </a:r>
          </a:p>
          <a:p>
            <a:r>
              <a:rPr lang="en-GB" dirty="0">
                <a:latin typeface="SassoonCRInfant" panose="00000400000000000000" pitchFamily="2" charset="0"/>
              </a:rPr>
              <a:t>of your mouth</a:t>
            </a:r>
          </a:p>
          <a:p>
            <a:r>
              <a:rPr lang="en-GB" dirty="0">
                <a:latin typeface="SassoonCRInfant" panose="00000400000000000000" pitchFamily="2" charset="0"/>
              </a:rPr>
              <a:t>to say </a:t>
            </a:r>
            <a:r>
              <a:rPr lang="en-GB" b="1" dirty="0">
                <a:latin typeface="SassoonCRInfant" panose="00000400000000000000" pitchFamily="2" charset="0"/>
              </a:rPr>
              <a:t>c </a:t>
            </a:r>
            <a:r>
              <a:rPr lang="en-GB" b="1" dirty="0" err="1">
                <a:latin typeface="SassoonCRInfant" panose="00000400000000000000" pitchFamily="2" charset="0"/>
              </a:rPr>
              <a:t>c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c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30E3A3-3126-44B8-95F1-D829C50539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8308" y="371989"/>
            <a:ext cx="1880700" cy="20188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085B0D-B569-44AB-85C5-BF0A4C88A3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732" y="3992973"/>
            <a:ext cx="1867062" cy="177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41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5EC4D4-A2CB-43C2-BB93-8CC49F43C182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370789" y="269450"/>
            <a:ext cx="5450422" cy="4175227"/>
          </a:xfrm>
          <a:prstGeom prst="rect">
            <a:avLst/>
          </a:prstGeom>
        </p:spPr>
      </p:pic>
      <p:pic>
        <p:nvPicPr>
          <p:cNvPr id="3" name="e">
            <a:hlinkClick r:id="" action="ppaction://media"/>
            <a:extLst>
              <a:ext uri="{FF2B5EF4-FFF2-40B4-BE49-F238E27FC236}">
                <a16:creationId xmlns:a16="http://schemas.microsoft.com/office/drawing/2014/main" id="{A4598918-875B-46E7-953D-04826CEE35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4748" y="605117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07CD5CD-E5A7-414A-BCB0-C4CCEEC5E3DF}"/>
              </a:ext>
            </a:extLst>
          </p:cNvPr>
          <p:cNvSpPr/>
          <p:nvPr/>
        </p:nvSpPr>
        <p:spPr>
          <a:xfrm>
            <a:off x="3048000" y="4601602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Around the elephant’s eye and down its trunk.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80048E-1839-4A6B-88DA-4939011612BF}"/>
              </a:ext>
            </a:extLst>
          </p:cNvPr>
          <p:cNvSpPr/>
          <p:nvPr/>
        </p:nvSpPr>
        <p:spPr>
          <a:xfrm>
            <a:off x="569316" y="189539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mouth wide</a:t>
            </a:r>
          </a:p>
          <a:p>
            <a:r>
              <a:rPr lang="en-GB" dirty="0">
                <a:latin typeface="SassoonCRInfant" panose="00000400000000000000" pitchFamily="2" charset="0"/>
              </a:rPr>
              <a:t>and say </a:t>
            </a:r>
            <a:r>
              <a:rPr lang="en-GB" b="1" dirty="0">
                <a:latin typeface="SassoonCRInfant" panose="00000400000000000000" pitchFamily="2" charset="0"/>
              </a:rPr>
              <a:t>e </a:t>
            </a:r>
            <a:r>
              <a:rPr lang="en-GB" b="1" dirty="0" err="1">
                <a:latin typeface="SassoonCRInfant" panose="00000400000000000000" pitchFamily="2" charset="0"/>
              </a:rPr>
              <a:t>e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e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91EC1D-281A-4678-A4BA-295FD8E983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258" y="3209363"/>
            <a:ext cx="2023895" cy="189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6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9B9D6F-74A8-43AE-ADF8-B8155F8EFEF2}"/>
              </a:ext>
            </a:extLst>
          </p:cNvPr>
          <p:cNvPicPr/>
          <p:nvPr/>
        </p:nvPicPr>
        <p:blipFill rotWithShape="1">
          <a:blip r:embed="rId4"/>
          <a:srcRect b="3275"/>
          <a:stretch/>
        </p:blipFill>
        <p:spPr bwMode="auto">
          <a:xfrm>
            <a:off x="3048000" y="340799"/>
            <a:ext cx="6096000" cy="42118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u">
            <a:hlinkClick r:id="" action="ppaction://media"/>
            <a:extLst>
              <a:ext uri="{FF2B5EF4-FFF2-40B4-BE49-F238E27FC236}">
                <a16:creationId xmlns:a16="http://schemas.microsoft.com/office/drawing/2014/main" id="{E625BC4E-9B93-4CED-9D7B-81EBE52E57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8537" y="591671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2268008-BCA8-4C29-8E0D-1BCC1EE01FD2}"/>
              </a:ext>
            </a:extLst>
          </p:cNvPr>
          <p:cNvSpPr/>
          <p:nvPr/>
        </p:nvSpPr>
        <p:spPr>
          <a:xfrm>
            <a:off x="3163747" y="4851827"/>
            <a:ext cx="6096000" cy="137217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and around the umbrella, stop at the top and down to the bottom and flick.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0E261D-9E1D-4CD8-93A5-D58B27252317}"/>
              </a:ext>
            </a:extLst>
          </p:cNvPr>
          <p:cNvSpPr/>
          <p:nvPr/>
        </p:nvSpPr>
        <p:spPr>
          <a:xfrm>
            <a:off x="316034" y="152338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mouth wide and</a:t>
            </a:r>
          </a:p>
          <a:p>
            <a:r>
              <a:rPr lang="en-GB" dirty="0">
                <a:latin typeface="SassoonCRInfant" panose="00000400000000000000" pitchFamily="2" charset="0"/>
              </a:rPr>
              <a:t>say </a:t>
            </a:r>
            <a:r>
              <a:rPr lang="en-GB" b="1" dirty="0">
                <a:latin typeface="SassoonCRInfant" panose="00000400000000000000" pitchFamily="2" charset="0"/>
              </a:rPr>
              <a:t>u </a:t>
            </a:r>
            <a:r>
              <a:rPr lang="en-GB" b="1" dirty="0" err="1">
                <a:latin typeface="SassoonCRInfant" panose="00000400000000000000" pitchFamily="2" charset="0"/>
              </a:rPr>
              <a:t>u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u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FD3A68-F88C-462C-B267-06075947D6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610" y="2791356"/>
            <a:ext cx="1836579" cy="172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155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F98F21-F147-4F09-93F3-5D0CB1438E6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458097" y="353485"/>
            <a:ext cx="5454409" cy="3894424"/>
          </a:xfrm>
          <a:prstGeom prst="rect">
            <a:avLst/>
          </a:prstGeom>
        </p:spPr>
      </p:pic>
      <p:pic>
        <p:nvPicPr>
          <p:cNvPr id="3" name="r">
            <a:hlinkClick r:id="" action="ppaction://media"/>
            <a:extLst>
              <a:ext uri="{FF2B5EF4-FFF2-40B4-BE49-F238E27FC236}">
                <a16:creationId xmlns:a16="http://schemas.microsoft.com/office/drawing/2014/main" id="{3A338528-6C05-442C-9746-0A3825CEFA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0607" y="666001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85139DA-89FE-4FF1-BE37-4866DC822F77}"/>
              </a:ext>
            </a:extLst>
          </p:cNvPr>
          <p:cNvSpPr/>
          <p:nvPr/>
        </p:nvSpPr>
        <p:spPr>
          <a:xfrm>
            <a:off x="2911594" y="4455460"/>
            <a:ext cx="6547413" cy="104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From the cloud to the ground, up the arch and over the rainbow.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7DB989-2586-4BA8-BF44-5B0BEE246B78}"/>
              </a:ext>
            </a:extLst>
          </p:cNvPr>
          <p:cNvSpPr/>
          <p:nvPr/>
        </p:nvSpPr>
        <p:spPr>
          <a:xfrm>
            <a:off x="551954" y="163780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Show me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teeth to make</a:t>
            </a:r>
          </a:p>
          <a:p>
            <a:r>
              <a:rPr lang="en-GB" dirty="0">
                <a:latin typeface="SassoonCRInfant" panose="00000400000000000000" pitchFamily="2" charset="0"/>
              </a:rPr>
              <a:t>a </a:t>
            </a:r>
            <a:r>
              <a:rPr lang="en-GB" b="1" dirty="0" err="1">
                <a:latin typeface="SassoonCRInfant" panose="00000400000000000000" pitchFamily="2" charset="0"/>
              </a:rPr>
              <a:t>rrrrr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dirty="0">
                <a:latin typeface="SassoonCRInfant" panose="00000400000000000000" pitchFamily="2" charset="0"/>
              </a:rPr>
              <a:t>sound</a:t>
            </a:r>
          </a:p>
          <a:p>
            <a:r>
              <a:rPr lang="en-GB" b="1" dirty="0" err="1">
                <a:latin typeface="SassoonCRInfant" panose="00000400000000000000" pitchFamily="2" charset="0"/>
              </a:rPr>
              <a:t>rrrrr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612622-43A9-4B86-B5F3-EE85268AAB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660" y="3045682"/>
            <a:ext cx="1851820" cy="17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0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306D7F-9D24-45FA-8A57-D93057D9E512}"/>
              </a:ext>
            </a:extLst>
          </p:cNvPr>
          <p:cNvPicPr/>
          <p:nvPr/>
        </p:nvPicPr>
        <p:blipFill rotWithShape="1">
          <a:blip r:embed="rId4"/>
          <a:srcRect l="2403" t="1" b="6965"/>
          <a:stretch/>
        </p:blipFill>
        <p:spPr bwMode="auto">
          <a:xfrm>
            <a:off x="3246472" y="308998"/>
            <a:ext cx="5295645" cy="41472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h">
            <a:hlinkClick r:id="" action="ppaction://media"/>
            <a:extLst>
              <a:ext uri="{FF2B5EF4-FFF2-40B4-BE49-F238E27FC236}">
                <a16:creationId xmlns:a16="http://schemas.microsoft.com/office/drawing/2014/main" id="{555320C8-40ED-495B-B60E-ED1A18E062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278" y="488576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BAA1017-56C9-4D30-A69F-120299947AAF}"/>
              </a:ext>
            </a:extLst>
          </p:cNvPr>
          <p:cNvSpPr/>
          <p:nvPr/>
        </p:nvSpPr>
        <p:spPr>
          <a:xfrm>
            <a:off x="2956418" y="4718221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Down, up and over the helicopter.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373AAB-2912-4267-A94D-2C4BCA324130}"/>
              </a:ext>
            </a:extLst>
          </p:cNvPr>
          <p:cNvSpPr/>
          <p:nvPr/>
        </p:nvSpPr>
        <p:spPr>
          <a:xfrm>
            <a:off x="580278" y="161349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mouth and</a:t>
            </a:r>
          </a:p>
          <a:p>
            <a:r>
              <a:rPr lang="en-GB" dirty="0">
                <a:latin typeface="SassoonCRInfant" panose="00000400000000000000" pitchFamily="2" charset="0"/>
              </a:rPr>
              <a:t>breathe out</a:t>
            </a:r>
          </a:p>
          <a:p>
            <a:r>
              <a:rPr lang="en-GB" dirty="0">
                <a:latin typeface="SassoonCRInfant" panose="00000400000000000000" pitchFamily="2" charset="0"/>
              </a:rPr>
              <a:t>sharply </a:t>
            </a:r>
            <a:r>
              <a:rPr lang="en-GB" b="1" dirty="0">
                <a:latin typeface="SassoonCRInfant" panose="00000400000000000000" pitchFamily="2" charset="0"/>
              </a:rPr>
              <a:t>h </a:t>
            </a:r>
            <a:r>
              <a:rPr lang="en-GB" b="1" dirty="0" err="1">
                <a:latin typeface="SassoonCRInfant" panose="00000400000000000000" pitchFamily="2" charset="0"/>
              </a:rPr>
              <a:t>h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h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1C1BD5-DCAB-4D04-8D88-FBF4468B1D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584" y="2897267"/>
            <a:ext cx="1851820" cy="173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6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8AE453-1EFA-49D7-B040-B245A4E5CD37}"/>
              </a:ext>
            </a:extLst>
          </p:cNvPr>
          <p:cNvPicPr/>
          <p:nvPr/>
        </p:nvPicPr>
        <p:blipFill rotWithShape="1">
          <a:blip r:embed="rId4"/>
          <a:srcRect l="2763" t="-159" b="5692"/>
          <a:stretch/>
        </p:blipFill>
        <p:spPr bwMode="auto">
          <a:xfrm>
            <a:off x="3389227" y="430857"/>
            <a:ext cx="5233912" cy="37368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b">
            <a:hlinkClick r:id="" action="ppaction://media"/>
            <a:extLst>
              <a:ext uri="{FF2B5EF4-FFF2-40B4-BE49-F238E27FC236}">
                <a16:creationId xmlns:a16="http://schemas.microsoft.com/office/drawing/2014/main" id="{3980CA10-CC5A-4E12-B63A-A92229E926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6819" y="638549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5986E9F-17AD-4A16-95BD-E42ACCE328E6}"/>
              </a:ext>
            </a:extLst>
          </p:cNvPr>
          <p:cNvSpPr/>
          <p:nvPr/>
        </p:nvSpPr>
        <p:spPr>
          <a:xfrm>
            <a:off x="3148479" y="4472159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bear’s back, up and round his big tummy.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403E86-D4D2-4218-8958-91DF919B1CB8}"/>
              </a:ext>
            </a:extLst>
          </p:cNvPr>
          <p:cNvSpPr/>
          <p:nvPr/>
        </p:nvSpPr>
        <p:spPr>
          <a:xfrm>
            <a:off x="432286" y="195167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Put your lips</a:t>
            </a:r>
          </a:p>
          <a:p>
            <a:r>
              <a:rPr lang="en-GB" dirty="0">
                <a:latin typeface="SassoonCRInfant" panose="00000400000000000000" pitchFamily="2" charset="0"/>
              </a:rPr>
              <a:t>together and</a:t>
            </a:r>
          </a:p>
          <a:p>
            <a:r>
              <a:rPr lang="en-GB" dirty="0">
                <a:latin typeface="SassoonCRInfant" panose="00000400000000000000" pitchFamily="2" charset="0"/>
              </a:rPr>
              <a:t>say </a:t>
            </a:r>
            <a:r>
              <a:rPr lang="en-GB" b="1" dirty="0">
                <a:latin typeface="SassoonCRInfant" panose="00000400000000000000" pitchFamily="2" charset="0"/>
              </a:rPr>
              <a:t>b </a:t>
            </a:r>
            <a:r>
              <a:rPr lang="en-GB" dirty="0">
                <a:latin typeface="SassoonCRInfant" panose="00000400000000000000" pitchFamily="2" charset="0"/>
              </a:rPr>
              <a:t>as you</a:t>
            </a:r>
          </a:p>
          <a:p>
            <a:r>
              <a:rPr lang="en-GB" dirty="0">
                <a:latin typeface="SassoonCRInfant" panose="00000400000000000000" pitchFamily="2" charset="0"/>
              </a:rPr>
              <a:t>open them</a:t>
            </a:r>
          </a:p>
          <a:p>
            <a:r>
              <a:rPr lang="en-GB" b="1" dirty="0">
                <a:latin typeface="SassoonCRInfant" panose="00000400000000000000" pitchFamily="2" charset="0"/>
              </a:rPr>
              <a:t>b </a:t>
            </a:r>
            <a:r>
              <a:rPr lang="en-GB" b="1" dirty="0" err="1">
                <a:latin typeface="SassoonCRInfant" panose="00000400000000000000" pitchFamily="2" charset="0"/>
              </a:rPr>
              <a:t>b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b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B1DD4C-D615-4A1D-B47E-B2D99D48DE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747" y="3429000"/>
            <a:ext cx="1828958" cy="176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6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69BABB-CB57-42DC-AD8C-D4DB6499DC0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991476" y="273710"/>
            <a:ext cx="5059927" cy="3823728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  <a:extLst>
              <a:ext uri="{FF2B5EF4-FFF2-40B4-BE49-F238E27FC236}">
                <a16:creationId xmlns:a16="http://schemas.microsoft.com/office/drawing/2014/main" id="{1794E9BB-DF6D-4A16-AF85-077DA7A2FE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277" y="665443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8AB7E5-DA35-41C6-8014-3CF3CB9AB3B3}"/>
              </a:ext>
            </a:extLst>
          </p:cNvPr>
          <p:cNvSpPr/>
          <p:nvPr/>
        </p:nvSpPr>
        <p:spPr>
          <a:xfrm>
            <a:off x="2889203" y="4431981"/>
            <a:ext cx="7254687" cy="104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Down the flamingo’s neck, all the way to its foot, then across its wings.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BE7578-19A1-4BCC-B0CF-FB2B648165C3}"/>
              </a:ext>
            </a:extLst>
          </p:cNvPr>
          <p:cNvSpPr/>
          <p:nvPr/>
        </p:nvSpPr>
        <p:spPr>
          <a:xfrm>
            <a:off x="420547" y="1776731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 lips</a:t>
            </a:r>
          </a:p>
          <a:p>
            <a:r>
              <a:rPr lang="en-GB" dirty="0">
                <a:latin typeface="SassoonCRInfant" panose="00000400000000000000" pitchFamily="2" charset="0"/>
              </a:rPr>
              <a:t>a little, put</a:t>
            </a:r>
          </a:p>
          <a:p>
            <a:r>
              <a:rPr lang="en-GB" dirty="0">
                <a:latin typeface="SassoonCRInfant" panose="00000400000000000000" pitchFamily="2" charset="0"/>
              </a:rPr>
              <a:t>your teeth on</a:t>
            </a:r>
          </a:p>
          <a:p>
            <a:r>
              <a:rPr lang="en-GB" dirty="0">
                <a:latin typeface="SassoonCRInfant" panose="00000400000000000000" pitchFamily="2" charset="0"/>
              </a:rPr>
              <a:t>your bottom lip</a:t>
            </a:r>
          </a:p>
          <a:p>
            <a:r>
              <a:rPr lang="en-GB" dirty="0">
                <a:latin typeface="SassoonCRInfant" panose="00000400000000000000" pitchFamily="2" charset="0"/>
              </a:rPr>
              <a:t>and push the</a:t>
            </a:r>
          </a:p>
          <a:p>
            <a:r>
              <a:rPr lang="en-GB" dirty="0">
                <a:latin typeface="SassoonCRInfant" panose="00000400000000000000" pitchFamily="2" charset="0"/>
              </a:rPr>
              <a:t>air out to make</a:t>
            </a:r>
          </a:p>
          <a:p>
            <a:r>
              <a:rPr lang="en-GB" dirty="0">
                <a:latin typeface="SassoonCRInfant" panose="00000400000000000000" pitchFamily="2" charset="0"/>
              </a:rPr>
              <a:t>the sound </a:t>
            </a:r>
            <a:r>
              <a:rPr lang="en-GB" b="1" dirty="0" err="1">
                <a:latin typeface="SassoonCRInfant" panose="00000400000000000000" pitchFamily="2" charset="0"/>
              </a:rPr>
              <a:t>fffff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706B05-00DC-4B3A-9AEC-972A4F9491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432" y="3993476"/>
            <a:ext cx="1836579" cy="177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4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EBF38F-E6C2-4A24-9F5B-89386A5926FA}"/>
              </a:ext>
            </a:extLst>
          </p:cNvPr>
          <p:cNvPicPr/>
          <p:nvPr/>
        </p:nvPicPr>
        <p:blipFill rotWithShape="1">
          <a:blip r:embed="rId4"/>
          <a:srcRect t="-1" b="5589"/>
          <a:stretch/>
        </p:blipFill>
        <p:spPr bwMode="auto">
          <a:xfrm>
            <a:off x="3618208" y="313672"/>
            <a:ext cx="4955583" cy="36683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l">
            <a:hlinkClick r:id="" action="ppaction://media"/>
            <a:extLst>
              <a:ext uri="{FF2B5EF4-FFF2-40B4-BE49-F238E27FC236}">
                <a16:creationId xmlns:a16="http://schemas.microsoft.com/office/drawing/2014/main" id="{ACF670A6-8D43-4F4A-8A02-BA89208B87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5189" y="787260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71F03B3-21CF-4E80-A0BD-AFEEAA28BB6A}"/>
              </a:ext>
            </a:extLst>
          </p:cNvPr>
          <p:cNvSpPr/>
          <p:nvPr/>
        </p:nvSpPr>
        <p:spPr>
          <a:xfrm>
            <a:off x="2929815" y="4173338"/>
            <a:ext cx="6096000" cy="1042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b="1" kern="1400" dirty="0">
                <a:solidFill>
                  <a:srgbClr val="000000"/>
                </a:solidFill>
                <a:latin typeface="SassoonPrimaryInfant" pitchFamily="2" charset="0"/>
              </a:rPr>
              <a:t>Letter formation phrase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SassoonPrimaryInfant" pitchFamily="2" charset="0"/>
              </a:rPr>
              <a:t>All the way down the lollipop. 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2B684-C133-43E3-B0A8-D77CA70DCE94}"/>
              </a:ext>
            </a:extLst>
          </p:cNvPr>
          <p:cNvSpPr/>
          <p:nvPr/>
        </p:nvSpPr>
        <p:spPr>
          <a:xfrm>
            <a:off x="570208" y="1638464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Open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mouth a little,</a:t>
            </a:r>
          </a:p>
          <a:p>
            <a:r>
              <a:rPr lang="en-GB" dirty="0">
                <a:latin typeface="SassoonCRInfant" panose="00000400000000000000" pitchFamily="2" charset="0"/>
              </a:rPr>
              <a:t>put your tongue</a:t>
            </a:r>
          </a:p>
          <a:p>
            <a:r>
              <a:rPr lang="en-GB" dirty="0">
                <a:latin typeface="SassoonCRInfant" panose="00000400000000000000" pitchFamily="2" charset="0"/>
              </a:rPr>
              <a:t>up to the top</a:t>
            </a:r>
          </a:p>
          <a:p>
            <a:r>
              <a:rPr lang="en-GB" dirty="0">
                <a:latin typeface="SassoonCRInfant" panose="00000400000000000000" pitchFamily="2" charset="0"/>
              </a:rPr>
              <a:t>of your mouth</a:t>
            </a:r>
          </a:p>
          <a:p>
            <a:r>
              <a:rPr lang="en-GB" dirty="0">
                <a:latin typeface="SassoonCRInfant" panose="00000400000000000000" pitchFamily="2" charset="0"/>
              </a:rPr>
              <a:t>behind your</a:t>
            </a:r>
          </a:p>
          <a:p>
            <a:r>
              <a:rPr lang="en-GB" dirty="0">
                <a:latin typeface="SassoonCRInfant" panose="00000400000000000000" pitchFamily="2" charset="0"/>
              </a:rPr>
              <a:t>teeth and press</a:t>
            </a:r>
          </a:p>
          <a:p>
            <a:r>
              <a:rPr lang="en-GB" b="1" dirty="0" err="1">
                <a:latin typeface="SassoonCRInfant" panose="00000400000000000000" pitchFamily="2" charset="0"/>
              </a:rPr>
              <a:t>llll</a:t>
            </a:r>
            <a:r>
              <a:rPr lang="en-GB" b="1" dirty="0">
                <a:latin typeface="SassoonCRInfant" panose="00000400000000000000" pitchFamily="2" charset="0"/>
              </a:rPr>
              <a:t> </a:t>
            </a:r>
            <a:r>
              <a:rPr lang="en-GB" b="1" dirty="0" err="1">
                <a:latin typeface="SassoonCRInfant" panose="00000400000000000000" pitchFamily="2" charset="0"/>
              </a:rPr>
              <a:t>llll</a:t>
            </a:r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8F1693-6BBE-423D-9A68-E5E086537C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503" y="4173338"/>
            <a:ext cx="1806097" cy="176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684</Words>
  <Application>Microsoft Office PowerPoint</Application>
  <PresentationFormat>Widescreen</PresentationFormat>
  <Paragraphs>167</Paragraphs>
  <Slides>20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SassoonCRInfant</vt:lpstr>
      <vt:lpstr>SassoonInfantStd-Bold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Esme Barrowcliffe</dc:creator>
  <cp:lastModifiedBy>Esme Barrowcliffe</cp:lastModifiedBy>
  <cp:revision>8</cp:revision>
  <dcterms:created xsi:type="dcterms:W3CDTF">2025-10-30T11:03:24Z</dcterms:created>
  <dcterms:modified xsi:type="dcterms:W3CDTF">2025-10-30T12:03:55Z</dcterms:modified>
</cp:coreProperties>
</file>